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76" r:id="rId10"/>
    <p:sldId id="277" r:id="rId11"/>
    <p:sldId id="278" r:id="rId12"/>
    <p:sldId id="279" r:id="rId13"/>
    <p:sldId id="280" r:id="rId14"/>
    <p:sldId id="265" r:id="rId15"/>
    <p:sldId id="274" r:id="rId16"/>
    <p:sldId id="266" r:id="rId17"/>
    <p:sldId id="267" r:id="rId18"/>
    <p:sldId id="275" r:id="rId19"/>
    <p:sldId id="268" r:id="rId20"/>
    <p:sldId id="284" r:id="rId21"/>
    <p:sldId id="285" r:id="rId22"/>
    <p:sldId id="269" r:id="rId23"/>
    <p:sldId id="270" r:id="rId24"/>
    <p:sldId id="271" r:id="rId25"/>
    <p:sldId id="272" r:id="rId26"/>
    <p:sldId id="281" r:id="rId27"/>
    <p:sldId id="282" r:id="rId28"/>
    <p:sldId id="283" r:id="rId29"/>
    <p:sldId id="286" r:id="rId30"/>
    <p:sldId id="287" r:id="rId31"/>
    <p:sldId id="288" r:id="rId32"/>
    <p:sldId id="303" r:id="rId33"/>
    <p:sldId id="301" r:id="rId34"/>
    <p:sldId id="302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273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101" d="100"/>
          <a:sy n="101" d="100"/>
        </p:scale>
        <p:origin x="2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6F20B-8AB9-415F-A444-3976BAAB96A0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719DB-5D72-429C-A35A-26D25C58FE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7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719DB-5D72-429C-A35A-26D25C58FE3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826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D4C3004-CDBF-43E0-9661-7C347C8F8558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CBE90F-385F-49E4-AACC-0FAB7E64312B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frm=1&amp;source=images&amp;cd=&amp;cad=rja&amp;docid=Hhc8MAlrIbcL-M&amp;tbnid=mXBpG4EdwmuyHM:&amp;ved=0CAUQjRw&amp;url=http://www.stomavereniging.nl/Stomavereniging.aspx?id=352&amp;idl=1&amp;ei=XF5MUdizNOrJ0QXFxIGQDQ&amp;bvm=bv.44158598,d.d2k&amp;psig=AFQjCNGPr__R0JkGvTi-Jyw67UrmycQb9w&amp;ust=136404578528085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nl/url?sa=i&amp;rct=j&amp;q=&amp;esrc=s&amp;frm=1&amp;source=images&amp;cd=&amp;cad=rja&amp;docid=Hhc8MAlrIbcL-M&amp;tbnid=mXBpG4EdwmuyHM:&amp;ved=0CAUQjRw&amp;url=http://www.stomavereniging.nl/Stomavereniging.aspx?id=352&amp;idl=1&amp;ei=XF5MUdizNOrJ0QXFxIGQDQ&amp;bvm=bv.44158598,d.d2k&amp;psig=AFQjCNGPr__R0JkGvTi-Jyw67UrmycQb9w&amp;ust=136404578528085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OjRpHvS_t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211960" y="2708476"/>
            <a:ext cx="4932040" cy="1702160"/>
          </a:xfrm>
        </p:spPr>
        <p:txBody>
          <a:bodyPr>
            <a:normAutofit/>
          </a:bodyPr>
          <a:lstStyle/>
          <a:p>
            <a:r>
              <a:rPr lang="nl-NL" b="1" u="sng" dirty="0"/>
              <a:t>Verpleegtechnische vaardigheden</a:t>
            </a:r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u="sng" dirty="0"/>
              <a:t>Stomazorg hoofdstuk 18 en 19 .</a:t>
            </a:r>
          </a:p>
        </p:txBody>
      </p:sp>
    </p:spTree>
    <p:extLst>
      <p:ext uri="{BB962C8B-B14F-4D97-AF65-F5344CB8AC3E}">
        <p14:creationId xmlns:p14="http://schemas.microsoft.com/office/powerpoint/2010/main" val="220923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/>
              <a:t>Continent  ileostoma/</a:t>
            </a:r>
            <a:r>
              <a:rPr lang="nl-NL" b="1" u="sng" dirty="0" err="1"/>
              <a:t>kock</a:t>
            </a:r>
            <a:r>
              <a:rPr lang="nl-NL" b="1" u="sng" dirty="0"/>
              <a:t>-pouch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2348880"/>
            <a:ext cx="7776864" cy="4176464"/>
          </a:xfrm>
        </p:spPr>
        <p:txBody>
          <a:bodyPr>
            <a:normAutofit/>
          </a:bodyPr>
          <a:lstStyle/>
          <a:p>
            <a:r>
              <a:rPr lang="nl-NL" dirty="0"/>
              <a:t>Bij ongeveer 10%  van de mensen.</a:t>
            </a:r>
          </a:p>
          <a:p>
            <a:r>
              <a:rPr lang="nl-NL" dirty="0"/>
              <a:t>Vooral bij mensen met colitis Ulcerosa,</a:t>
            </a:r>
          </a:p>
          <a:p>
            <a:r>
              <a:rPr lang="nl-NL" dirty="0"/>
              <a:t>Of bij veel poliepen in de dikke darm.</a:t>
            </a:r>
          </a:p>
          <a:p>
            <a:r>
              <a:rPr lang="nl-NL" b="1" dirty="0"/>
              <a:t>2 methodes:</a:t>
            </a:r>
          </a:p>
          <a:p>
            <a:r>
              <a:rPr lang="nl-NL" b="1" dirty="0"/>
              <a:t>.</a:t>
            </a:r>
            <a:r>
              <a:rPr lang="nl-NL" dirty="0"/>
              <a:t>Laatste deel dunne darm reservoir met </a:t>
            </a:r>
            <a:r>
              <a:rPr lang="nl-NL" dirty="0" err="1"/>
              <a:t>klep,hierin</a:t>
            </a:r>
            <a:r>
              <a:rPr lang="nl-NL" dirty="0"/>
              <a:t> wordt de ontlasting opgevangen.</a:t>
            </a:r>
          </a:p>
          <a:p>
            <a:r>
              <a:rPr lang="nl-NL" dirty="0"/>
              <a:t>Rechts onderin een opening met een katheter 3 a 4 x p/d  spoelen en ledigen.</a:t>
            </a:r>
          </a:p>
          <a:p>
            <a:r>
              <a:rPr lang="nl-NL" dirty="0"/>
              <a:t>Met speciale pleister afgesloten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862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80120"/>
          </a:xfrm>
        </p:spPr>
        <p:txBody>
          <a:bodyPr>
            <a:normAutofit/>
          </a:bodyPr>
          <a:lstStyle/>
          <a:p>
            <a:r>
              <a:rPr lang="nl-NL" b="1" u="sng" dirty="0" err="1"/>
              <a:t>Kock</a:t>
            </a:r>
            <a:r>
              <a:rPr lang="nl-NL" b="1" u="sng" dirty="0"/>
              <a:t> pouch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1887"/>
            <a:ext cx="6984776" cy="474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92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Continent ileostoma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2. </a:t>
            </a:r>
            <a:r>
              <a:rPr lang="nl-NL" dirty="0"/>
              <a:t>bij pouch sluitspieren v/d anus aanwezig en functioneren.</a:t>
            </a:r>
          </a:p>
          <a:p>
            <a:r>
              <a:rPr lang="nl-NL" dirty="0"/>
              <a:t>Laatste deel dunne darm reservoir ,wordt aangesloten op de anus.</a:t>
            </a:r>
          </a:p>
          <a:p>
            <a:r>
              <a:rPr lang="nl-NL" dirty="0"/>
              <a:t>Ontlasting wel vaker dan normaal soms wel 6 tot 8 keer.</a:t>
            </a:r>
          </a:p>
        </p:txBody>
      </p:sp>
    </p:spTree>
    <p:extLst>
      <p:ext uri="{BB962C8B-B14F-4D97-AF65-F5344CB8AC3E}">
        <p14:creationId xmlns:p14="http://schemas.microsoft.com/office/powerpoint/2010/main" val="219868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nl-NL" b="1" u="sng" dirty="0"/>
              <a:t>Continent ileostoma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43759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904656" cy="481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199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ileostoma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48880"/>
            <a:ext cx="6777317" cy="3483749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55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080120"/>
          </a:xfrm>
        </p:spPr>
        <p:txBody>
          <a:bodyPr>
            <a:normAutofit/>
          </a:bodyPr>
          <a:lstStyle/>
          <a:p>
            <a:r>
              <a:rPr lang="nl-NL" b="1" u="sng" dirty="0"/>
              <a:t>colonstoma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40705"/>
            <a:ext cx="6912768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12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69088"/>
          </a:xfrm>
        </p:spPr>
        <p:txBody>
          <a:bodyPr>
            <a:normAutofit fontScale="90000"/>
          </a:bodyPr>
          <a:lstStyle/>
          <a:p>
            <a:r>
              <a:rPr lang="nl-NL" dirty="0"/>
              <a:t>Stoma zakjes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0" y="2276872"/>
            <a:ext cx="32646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899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Eisen opvangmateriaal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Zakje mag niet ritselen</a:t>
            </a:r>
          </a:p>
          <a:p>
            <a:r>
              <a:rPr lang="nl-NL" dirty="0"/>
              <a:t>Huidvriendelijk</a:t>
            </a:r>
          </a:p>
          <a:p>
            <a:r>
              <a:rPr lang="nl-NL" dirty="0"/>
              <a:t>Geur vasthouden</a:t>
            </a:r>
          </a:p>
          <a:p>
            <a:r>
              <a:rPr lang="nl-NL" dirty="0"/>
              <a:t>Geen lekkage</a:t>
            </a:r>
          </a:p>
          <a:p>
            <a:r>
              <a:rPr lang="nl-NL" dirty="0"/>
              <a:t>Niet opvallend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68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systemen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b="1" dirty="0"/>
              <a:t>Eendelig</a:t>
            </a:r>
            <a:r>
              <a:rPr lang="nl-NL" dirty="0"/>
              <a:t> : zakje en huidplaat in een.</a:t>
            </a:r>
          </a:p>
          <a:p>
            <a:r>
              <a:rPr lang="nl-NL" dirty="0"/>
              <a:t>Meerdere keren per dag worden verschoond.</a:t>
            </a:r>
          </a:p>
          <a:p>
            <a:r>
              <a:rPr lang="nl-NL" b="1" dirty="0"/>
              <a:t>Tweedelig</a:t>
            </a:r>
            <a:r>
              <a:rPr lang="nl-NL" dirty="0"/>
              <a:t>; zakje en huidplaat apart.</a:t>
            </a:r>
          </a:p>
          <a:p>
            <a:r>
              <a:rPr lang="nl-NL" dirty="0" err="1"/>
              <a:t>Huidplak</a:t>
            </a:r>
            <a:r>
              <a:rPr lang="nl-NL" dirty="0"/>
              <a:t> kan 2 tot 3 dagen op huid blijven zitten.</a:t>
            </a:r>
          </a:p>
          <a:p>
            <a:r>
              <a:rPr lang="nl-NL" dirty="0"/>
              <a:t>Kans op huidirritatie kleiner.</a:t>
            </a:r>
          </a:p>
          <a:p>
            <a:endParaRPr lang="nl-NL" dirty="0"/>
          </a:p>
          <a:p>
            <a:r>
              <a:rPr lang="nl-NL" dirty="0"/>
              <a:t>Voorkeur zorgvrager is </a:t>
            </a:r>
            <a:r>
              <a:rPr lang="nl-NL"/>
              <a:t>mede bepalend.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4760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936104"/>
          </a:xfrm>
        </p:spPr>
        <p:txBody>
          <a:bodyPr/>
          <a:lstStyle/>
          <a:p>
            <a:r>
              <a:rPr lang="nl-NL" b="1" u="sng" dirty="0" err="1"/>
              <a:t>benodigheden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628800"/>
            <a:ext cx="6993225" cy="4203829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Stomazakje</a:t>
            </a:r>
          </a:p>
          <a:p>
            <a:r>
              <a:rPr lang="nl-NL" dirty="0"/>
              <a:t>Niet steriele gaasjes</a:t>
            </a:r>
          </a:p>
          <a:p>
            <a:r>
              <a:rPr lang="nl-NL" dirty="0"/>
              <a:t>Afvalzakje</a:t>
            </a:r>
          </a:p>
          <a:p>
            <a:r>
              <a:rPr lang="nl-NL" dirty="0"/>
              <a:t>Celstofmatje</a:t>
            </a:r>
          </a:p>
          <a:p>
            <a:r>
              <a:rPr lang="nl-NL" dirty="0"/>
              <a:t>Water</a:t>
            </a:r>
          </a:p>
          <a:p>
            <a:r>
              <a:rPr lang="nl-NL" dirty="0"/>
              <a:t>Handdoek</a:t>
            </a:r>
          </a:p>
          <a:p>
            <a:r>
              <a:rPr lang="nl-NL" dirty="0"/>
              <a:t>Schaartje met gebogen punt</a:t>
            </a:r>
          </a:p>
          <a:p>
            <a:r>
              <a:rPr lang="nl-NL" dirty="0"/>
              <a:t>Wegwerphandschoenen</a:t>
            </a:r>
          </a:p>
          <a:p>
            <a:r>
              <a:rPr lang="nl-NL" dirty="0"/>
              <a:t>Mal</a:t>
            </a:r>
          </a:p>
          <a:p>
            <a:r>
              <a:rPr lang="nl-NL" dirty="0"/>
              <a:t>Indien nodig huidbeschermingsmiddel en pasta om plooien op te vullen</a:t>
            </a:r>
          </a:p>
        </p:txBody>
      </p:sp>
    </p:spTree>
    <p:extLst>
      <p:ext uri="{BB962C8B-B14F-4D97-AF65-F5344CB8AC3E}">
        <p14:creationId xmlns:p14="http://schemas.microsoft.com/office/powerpoint/2010/main" val="6985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224136"/>
          </a:xfrm>
        </p:spPr>
        <p:txBody>
          <a:bodyPr>
            <a:normAutofit/>
          </a:bodyPr>
          <a:lstStyle/>
          <a:p>
            <a:r>
              <a:rPr lang="nl-NL" b="1" u="sng" dirty="0"/>
              <a:t>Stoma/stomata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4608512"/>
          </a:xfrm>
        </p:spPr>
        <p:txBody>
          <a:bodyPr/>
          <a:lstStyle/>
          <a:p>
            <a:r>
              <a:rPr lang="nl-NL" dirty="0"/>
              <a:t>Het woord stoma komt uit het </a:t>
            </a:r>
            <a:r>
              <a:rPr lang="nl-NL" dirty="0" err="1"/>
              <a:t>grieks</a:t>
            </a:r>
            <a:r>
              <a:rPr lang="nl-NL" dirty="0"/>
              <a:t>.</a:t>
            </a:r>
          </a:p>
          <a:p>
            <a:r>
              <a:rPr lang="nl-NL" dirty="0"/>
              <a:t>Letterlijk mond of opening.</a:t>
            </a:r>
          </a:p>
          <a:p>
            <a:r>
              <a:rPr lang="nl-NL" b="1" dirty="0"/>
              <a:t>Onnatuurlijke opening </a:t>
            </a:r>
            <a:r>
              <a:rPr lang="nl-NL" dirty="0"/>
              <a:t>die een lichaamsholte met de buitenwereld verbind.</a:t>
            </a:r>
          </a:p>
          <a:p>
            <a:r>
              <a:rPr lang="nl-NL" dirty="0"/>
              <a:t>Bv:</a:t>
            </a:r>
          </a:p>
          <a:p>
            <a:r>
              <a:rPr lang="nl-NL" dirty="0"/>
              <a:t>Luchtpijp</a:t>
            </a:r>
          </a:p>
          <a:p>
            <a:r>
              <a:rPr lang="nl-NL" dirty="0"/>
              <a:t>Voedingsstoma</a:t>
            </a:r>
          </a:p>
          <a:p>
            <a:r>
              <a:rPr lang="nl-NL" dirty="0"/>
              <a:t>Stomata urine of ontlasting.</a:t>
            </a: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6"/>
            <a:ext cx="2131093" cy="3022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58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792088"/>
          </a:xfrm>
        </p:spPr>
        <p:txBody>
          <a:bodyPr>
            <a:normAutofit/>
          </a:bodyPr>
          <a:lstStyle/>
          <a:p>
            <a:r>
              <a:rPr lang="nl-NL" b="1" u="sng" dirty="0"/>
              <a:t>irrigeren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256584"/>
          </a:xfrm>
        </p:spPr>
        <p:txBody>
          <a:bodyPr>
            <a:normAutofit/>
          </a:bodyPr>
          <a:lstStyle/>
          <a:p>
            <a:r>
              <a:rPr lang="nl-NL" b="1" dirty="0"/>
              <a:t>Spoelen stoma.</a:t>
            </a:r>
          </a:p>
          <a:p>
            <a:r>
              <a:rPr lang="nl-NL" dirty="0"/>
              <a:t>Hierdoor ontlasting grotendeels onder controle.</a:t>
            </a:r>
          </a:p>
          <a:p>
            <a:r>
              <a:rPr lang="nl-NL" dirty="0"/>
              <a:t>Via stoma:</a:t>
            </a:r>
          </a:p>
          <a:p>
            <a:r>
              <a:rPr lang="nl-NL" dirty="0"/>
              <a:t>1/2ltr water op lichaamstemperatuur in de stoma langzaam ingebracht.</a:t>
            </a:r>
          </a:p>
          <a:p>
            <a:r>
              <a:rPr lang="nl-NL" dirty="0"/>
              <a:t>Darm zet uit en zenuwen worden geprikkeld.</a:t>
            </a:r>
          </a:p>
          <a:p>
            <a:r>
              <a:rPr lang="nl-NL" dirty="0"/>
              <a:t>Dit doe je 2 maal achter elkaar.</a:t>
            </a:r>
          </a:p>
          <a:p>
            <a:r>
              <a:rPr lang="nl-NL" b="1" dirty="0"/>
              <a:t>Voordeel:</a:t>
            </a:r>
          </a:p>
          <a:p>
            <a:r>
              <a:rPr lang="nl-NL" dirty="0"/>
              <a:t>24 uur of langer vrij van ontlasting.</a:t>
            </a:r>
          </a:p>
          <a:p>
            <a:r>
              <a:rPr lang="nl-NL" b="1"/>
              <a:t>nadeel</a:t>
            </a:r>
            <a:r>
              <a:rPr lang="nl-NL" b="1" dirty="0"/>
              <a:t>:</a:t>
            </a:r>
          </a:p>
          <a:p>
            <a:r>
              <a:rPr lang="nl-NL" dirty="0"/>
              <a:t>Veel tijd(1 uur).</a:t>
            </a:r>
          </a:p>
          <a:p>
            <a:r>
              <a:rPr lang="nl-NL" dirty="0"/>
              <a:t>Soms flauwte in het begin.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5987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omavereniging.nl/Content/Images/spoe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580"/>
            <a:ext cx="4104456" cy="58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4664"/>
            <a:ext cx="3423642" cy="55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6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92088"/>
          </a:xfrm>
        </p:spPr>
        <p:txBody>
          <a:bodyPr/>
          <a:lstStyle/>
          <a:p>
            <a:r>
              <a:rPr lang="nl-NL" b="1" u="sng" dirty="0"/>
              <a:t>huidverzorging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7281257" cy="4419853"/>
          </a:xfrm>
        </p:spPr>
        <p:txBody>
          <a:bodyPr/>
          <a:lstStyle/>
          <a:p>
            <a:r>
              <a:rPr lang="nl-NL" dirty="0"/>
              <a:t>Altijd huid observeren rond stoma.</a:t>
            </a:r>
          </a:p>
          <a:p>
            <a:r>
              <a:rPr lang="nl-NL" dirty="0"/>
              <a:t>Huidirritatie door:</a:t>
            </a:r>
          </a:p>
          <a:p>
            <a:r>
              <a:rPr lang="nl-NL" b="1" dirty="0" err="1"/>
              <a:t>Lekkage,</a:t>
            </a:r>
            <a:r>
              <a:rPr lang="nl-NL" dirty="0" err="1"/>
              <a:t>let</a:t>
            </a:r>
            <a:r>
              <a:rPr lang="nl-NL" dirty="0"/>
              <a:t> op passende huidplaat.</a:t>
            </a:r>
          </a:p>
          <a:p>
            <a:r>
              <a:rPr lang="nl-NL" dirty="0"/>
              <a:t>Opening moet 1 a2 mm groter zijn dan stoma.</a:t>
            </a:r>
          </a:p>
          <a:p>
            <a:r>
              <a:rPr lang="nl-NL" dirty="0"/>
              <a:t>Eventueel opvullen met pasta of opvulring.</a:t>
            </a:r>
          </a:p>
          <a:p>
            <a:r>
              <a:rPr lang="nl-NL" dirty="0"/>
              <a:t>Gebruik </a:t>
            </a:r>
            <a:r>
              <a:rPr lang="nl-NL" dirty="0" err="1"/>
              <a:t>barrierecreme</a:t>
            </a:r>
            <a:r>
              <a:rPr lang="nl-NL" dirty="0"/>
              <a:t>(dun aanbrengen).</a:t>
            </a:r>
          </a:p>
          <a:p>
            <a:r>
              <a:rPr lang="nl-NL" dirty="0"/>
              <a:t>Bij huiddefect :stomapoeder.</a:t>
            </a:r>
          </a:p>
          <a:p>
            <a:r>
              <a:rPr lang="nl-NL" b="1" dirty="0"/>
              <a:t>Gebruik geen zalf ,olie of vette </a:t>
            </a:r>
            <a:r>
              <a:rPr lang="nl-NL" b="1" dirty="0" err="1"/>
              <a:t>creme</a:t>
            </a:r>
            <a:r>
              <a:rPr lang="nl-NL" b="1" dirty="0"/>
              <a:t> of </a:t>
            </a:r>
            <a:r>
              <a:rPr lang="nl-NL" b="1" dirty="0" err="1"/>
              <a:t>fohn</a:t>
            </a:r>
            <a:r>
              <a:rPr lang="nl-NL" b="1" dirty="0"/>
              <a:t> rondom stoma</a:t>
            </a:r>
          </a:p>
        </p:txBody>
      </p:sp>
    </p:spTree>
    <p:extLst>
      <p:ext uri="{BB962C8B-B14F-4D97-AF65-F5344CB8AC3E}">
        <p14:creationId xmlns:p14="http://schemas.microsoft.com/office/powerpoint/2010/main" val="2708951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080120"/>
          </a:xfrm>
        </p:spPr>
        <p:txBody>
          <a:bodyPr>
            <a:normAutofit/>
          </a:bodyPr>
          <a:lstStyle/>
          <a:p>
            <a:r>
              <a:rPr lang="nl-NL" b="1" u="sng" dirty="0"/>
              <a:t>voeding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988" cy="5040560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/>
              <a:t>Reactie op voedingsstoffen verschilt per persoon</a:t>
            </a:r>
            <a:r>
              <a:rPr lang="nl-NL" dirty="0"/>
              <a:t>.</a:t>
            </a:r>
          </a:p>
          <a:p>
            <a:r>
              <a:rPr lang="nl-NL" dirty="0"/>
              <a:t>Verschilt ook bij dunne of dikke darm stoma.</a:t>
            </a:r>
          </a:p>
          <a:p>
            <a:r>
              <a:rPr lang="nl-NL" dirty="0"/>
              <a:t>Bij dikke darm stoma meer zouten en vocht verloren(minimaal 2.5 </a:t>
            </a:r>
            <a:r>
              <a:rPr lang="nl-NL" dirty="0" err="1"/>
              <a:t>ltr</a:t>
            </a:r>
            <a:r>
              <a:rPr lang="nl-NL" dirty="0"/>
              <a:t>/24 uur drinken).</a:t>
            </a:r>
          </a:p>
          <a:p>
            <a:r>
              <a:rPr lang="nl-NL" b="1" dirty="0"/>
              <a:t>Problemen:</a:t>
            </a:r>
          </a:p>
          <a:p>
            <a:r>
              <a:rPr lang="nl-NL" dirty="0"/>
              <a:t>Verstopping</a:t>
            </a:r>
          </a:p>
          <a:p>
            <a:r>
              <a:rPr lang="nl-NL" dirty="0"/>
              <a:t>Diarree</a:t>
            </a:r>
          </a:p>
          <a:p>
            <a:r>
              <a:rPr lang="nl-NL" dirty="0"/>
              <a:t>Overmatige gasvorming.</a:t>
            </a:r>
          </a:p>
          <a:p>
            <a:r>
              <a:rPr lang="nl-NL" b="1" dirty="0"/>
              <a:t>Te beperken door:</a:t>
            </a:r>
          </a:p>
          <a:p>
            <a:r>
              <a:rPr lang="nl-NL" dirty="0"/>
              <a:t>Goed te kauwen</a:t>
            </a:r>
          </a:p>
          <a:p>
            <a:r>
              <a:rPr lang="nl-NL" dirty="0"/>
              <a:t>Regelmatig eten,</a:t>
            </a:r>
          </a:p>
          <a:p>
            <a:r>
              <a:rPr lang="nl-NL" dirty="0"/>
              <a:t>Kleine porties</a:t>
            </a:r>
          </a:p>
          <a:p>
            <a:r>
              <a:rPr lang="nl-NL" dirty="0"/>
              <a:t>Niet te eenzijdig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017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64096"/>
          </a:xfrm>
        </p:spPr>
        <p:txBody>
          <a:bodyPr/>
          <a:lstStyle/>
          <a:p>
            <a:r>
              <a:rPr lang="nl-NL" b="1" u="sng" dirty="0"/>
              <a:t>Urine wegen man/vrouw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05000"/>
            <a:ext cx="2971072" cy="418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2913070" cy="401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790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u="sng" dirty="0"/>
              <a:t>Urostoma/ureter praeternaturalis(</a:t>
            </a:r>
            <a:r>
              <a:rPr lang="nl-NL" b="1" u="sng" dirty="0" err="1"/>
              <a:t>u.p</a:t>
            </a:r>
            <a:r>
              <a:rPr lang="nl-NL" b="1" u="sng" dirty="0"/>
              <a:t>.)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Aangelegd bij :</a:t>
            </a:r>
          </a:p>
          <a:p>
            <a:endParaRPr lang="nl-NL" b="1" dirty="0"/>
          </a:p>
          <a:p>
            <a:r>
              <a:rPr lang="nl-NL" b="1" dirty="0"/>
              <a:t>Blaaskanker</a:t>
            </a:r>
          </a:p>
          <a:p>
            <a:r>
              <a:rPr lang="nl-NL" b="1" dirty="0"/>
              <a:t>Incontinentie</a:t>
            </a:r>
          </a:p>
          <a:p>
            <a:r>
              <a:rPr lang="nl-NL" b="1" dirty="0"/>
              <a:t>Aangeboren afwijkingen</a:t>
            </a:r>
          </a:p>
          <a:p>
            <a:r>
              <a:rPr lang="nl-NL" b="1" dirty="0"/>
              <a:t>ongeval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1744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nl-NL" b="1" u="sng" dirty="0"/>
              <a:t>Waar urostoma: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424936" cy="5589240"/>
          </a:xfrm>
        </p:spPr>
        <p:txBody>
          <a:bodyPr>
            <a:normAutofit/>
          </a:bodyPr>
          <a:lstStyle/>
          <a:p>
            <a:r>
              <a:rPr lang="nl-NL" b="1" dirty="0"/>
              <a:t>Verschillende mogelijkheden:</a:t>
            </a:r>
          </a:p>
          <a:p>
            <a:r>
              <a:rPr lang="nl-NL" dirty="0"/>
              <a:t>Blaas </a:t>
            </a:r>
            <a:r>
              <a:rPr lang="nl-NL"/>
              <a:t>wordt open gesneden,vastgehecht</a:t>
            </a:r>
            <a:r>
              <a:rPr lang="nl-NL" dirty="0"/>
              <a:t> aan buikwand.</a:t>
            </a:r>
          </a:p>
          <a:p>
            <a:r>
              <a:rPr lang="nl-NL" dirty="0"/>
              <a:t>Urineleiders rechtstreeks aan opening buikwand vastgehecht.</a:t>
            </a:r>
          </a:p>
          <a:p>
            <a:r>
              <a:rPr lang="nl-NL" dirty="0"/>
              <a:t>Urineleiders komen in een stukje darm(los van de rest van de darm) </a:t>
            </a:r>
            <a:r>
              <a:rPr lang="nl-NL" dirty="0" err="1"/>
              <a:t>uit,vastgehecht</a:t>
            </a:r>
            <a:r>
              <a:rPr lang="nl-NL" dirty="0"/>
              <a:t> in opening buikwand.</a:t>
            </a:r>
          </a:p>
          <a:p>
            <a:r>
              <a:rPr lang="nl-NL" dirty="0"/>
              <a:t>Meeste voor.</a:t>
            </a:r>
          </a:p>
          <a:p>
            <a:r>
              <a:rPr lang="nl-NL" dirty="0"/>
              <a:t>Bij sommige culturen niet onder navel </a:t>
            </a:r>
            <a:r>
              <a:rPr lang="nl-NL" dirty="0" err="1"/>
              <a:t>ivm</a:t>
            </a:r>
            <a:r>
              <a:rPr lang="nl-NL" dirty="0"/>
              <a:t> onreinheid, aanraken is dan niet toegestaan.</a:t>
            </a:r>
          </a:p>
          <a:p>
            <a:r>
              <a:rPr lang="nl-NL" dirty="0"/>
              <a:t>Kan niet altijd rekening mee worden gehouden </a:t>
            </a:r>
            <a:r>
              <a:rPr lang="nl-NL" dirty="0" err="1"/>
              <a:t>ivm</a:t>
            </a:r>
            <a:r>
              <a:rPr lang="nl-NL" dirty="0"/>
              <a:t> ligging </a:t>
            </a:r>
            <a:r>
              <a:rPr lang="nl-NL" dirty="0" err="1"/>
              <a:t>nieren,urineleiders</a:t>
            </a:r>
            <a:r>
              <a:rPr lang="nl-NL" dirty="0"/>
              <a:t>, blaas.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0115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792088"/>
          </a:xfrm>
        </p:spPr>
        <p:txBody>
          <a:bodyPr/>
          <a:lstStyle/>
          <a:p>
            <a:r>
              <a:rPr lang="nl-NL" b="1" u="sng" dirty="0"/>
              <a:t>Opvangsysteem </a:t>
            </a:r>
            <a:r>
              <a:rPr lang="nl-NL" b="1" u="sng" dirty="0" err="1"/>
              <a:t>u.p</a:t>
            </a:r>
            <a:r>
              <a:rPr lang="nl-NL" b="1" u="sng" dirty="0"/>
              <a:t>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5544616"/>
          </a:xfrm>
        </p:spPr>
        <p:txBody>
          <a:bodyPr>
            <a:normAutofit fontScale="92500"/>
          </a:bodyPr>
          <a:lstStyle/>
          <a:p>
            <a:r>
              <a:rPr lang="nl-NL" b="1" dirty="0"/>
              <a:t>Een </a:t>
            </a:r>
            <a:r>
              <a:rPr lang="nl-NL" b="1" dirty="0" err="1"/>
              <a:t>delig</a:t>
            </a:r>
            <a:r>
              <a:rPr lang="nl-NL" b="1" dirty="0"/>
              <a:t>.</a:t>
            </a:r>
          </a:p>
          <a:p>
            <a:r>
              <a:rPr lang="nl-NL" b="1" dirty="0"/>
              <a:t>2 </a:t>
            </a:r>
            <a:r>
              <a:rPr lang="nl-NL" b="1" dirty="0" err="1"/>
              <a:t>delig</a:t>
            </a:r>
            <a:r>
              <a:rPr lang="nl-NL" b="1" dirty="0"/>
              <a:t>.</a:t>
            </a:r>
          </a:p>
          <a:p>
            <a:r>
              <a:rPr lang="nl-NL" dirty="0"/>
              <a:t>Opvangzakje meestal 500 ml.</a:t>
            </a:r>
          </a:p>
          <a:p>
            <a:r>
              <a:rPr lang="nl-NL" dirty="0"/>
              <a:t>Een </a:t>
            </a:r>
            <a:r>
              <a:rPr lang="nl-NL" b="1" dirty="0"/>
              <a:t>terugslagventiel</a:t>
            </a:r>
            <a:r>
              <a:rPr lang="nl-NL" dirty="0"/>
              <a:t> ,om te voorkomen dat urine terugloopt.</a:t>
            </a:r>
          </a:p>
          <a:p>
            <a:r>
              <a:rPr lang="nl-NL" dirty="0"/>
              <a:t>Verwisselen beste </a:t>
            </a:r>
            <a:r>
              <a:rPr lang="nl-NL" dirty="0" err="1"/>
              <a:t>s’ochtends</a:t>
            </a:r>
            <a:r>
              <a:rPr lang="nl-NL" dirty="0"/>
              <a:t> nuchter.</a:t>
            </a:r>
          </a:p>
          <a:p>
            <a:r>
              <a:rPr lang="nl-NL" dirty="0"/>
              <a:t>Voorkomen dat urine in contact komt met de huid.</a:t>
            </a:r>
          </a:p>
          <a:p>
            <a:r>
              <a:rPr lang="nl-NL" dirty="0"/>
              <a:t>Tijdens verzorgen zachte dop plaatsen in stoma omdat er continue urine druppelt.</a:t>
            </a:r>
          </a:p>
          <a:p>
            <a:r>
              <a:rPr lang="nl-NL" b="1" dirty="0"/>
              <a:t>Let op huidirritatie:</a:t>
            </a:r>
          </a:p>
          <a:p>
            <a:r>
              <a:rPr lang="nl-NL" dirty="0"/>
              <a:t>Zuurgraad urine moet goed zijn, normaal zuur of zwak alkalisch.</a:t>
            </a:r>
          </a:p>
          <a:p>
            <a:r>
              <a:rPr lang="nl-NL" dirty="0"/>
              <a:t>Bij meer alkalische urine grotere kans op huidirritatie.</a:t>
            </a:r>
          </a:p>
          <a:p>
            <a:r>
              <a:rPr lang="nl-NL" dirty="0"/>
              <a:t>Voldoende drinken en eventueel medicatie.</a:t>
            </a:r>
          </a:p>
        </p:txBody>
      </p:sp>
    </p:spTree>
    <p:extLst>
      <p:ext uri="{BB962C8B-B14F-4D97-AF65-F5344CB8AC3E}">
        <p14:creationId xmlns:p14="http://schemas.microsoft.com/office/powerpoint/2010/main" val="275419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35" y="1124744"/>
            <a:ext cx="70489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14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nl-NL" b="1" u="sng" dirty="0"/>
              <a:t>Continent urostoma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268760"/>
            <a:ext cx="7992888" cy="4563869"/>
          </a:xfrm>
        </p:spPr>
        <p:txBody>
          <a:bodyPr/>
          <a:lstStyle/>
          <a:p>
            <a:r>
              <a:rPr lang="nl-NL" dirty="0"/>
              <a:t>Urine wordt in reservoir in buik verzamelt.</a:t>
            </a:r>
          </a:p>
          <a:p>
            <a:r>
              <a:rPr lang="nl-NL" dirty="0"/>
              <a:t>Is gemaakt van een deel van de darm.</a:t>
            </a:r>
          </a:p>
          <a:p>
            <a:r>
              <a:rPr lang="nl-NL" dirty="0"/>
              <a:t>Er bevinden zich </a:t>
            </a:r>
            <a:r>
              <a:rPr lang="nl-NL" b="1" dirty="0"/>
              <a:t>2 </a:t>
            </a:r>
            <a:r>
              <a:rPr lang="nl-NL" b="1" dirty="0" err="1"/>
              <a:t>kleppen</a:t>
            </a:r>
            <a:r>
              <a:rPr lang="nl-NL" dirty="0" err="1"/>
              <a:t>,voorkomen</a:t>
            </a:r>
            <a:r>
              <a:rPr lang="nl-NL" dirty="0"/>
              <a:t> dat: </a:t>
            </a:r>
          </a:p>
          <a:p>
            <a:r>
              <a:rPr lang="nl-NL" b="1" dirty="0"/>
              <a:t>Urine terugloopt nieren.</a:t>
            </a:r>
          </a:p>
          <a:p>
            <a:r>
              <a:rPr lang="nl-NL" b="1" dirty="0"/>
              <a:t>Urine niet via reservoir naar buiten loopt.</a:t>
            </a:r>
            <a:endParaRPr lang="nl-NL" dirty="0"/>
          </a:p>
          <a:p>
            <a:r>
              <a:rPr lang="nl-NL" b="1" dirty="0"/>
              <a:t>Door katheterisatie urine aantal x p/d afgevoerd.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072336" cy="274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794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7892"/>
            <a:ext cx="5904656" cy="576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953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080120"/>
          </a:xfrm>
        </p:spPr>
        <p:txBody>
          <a:bodyPr>
            <a:normAutofit fontScale="90000"/>
          </a:bodyPr>
          <a:lstStyle/>
          <a:p>
            <a:r>
              <a:rPr lang="nl-NL" b="1" u="sng" dirty="0" err="1"/>
              <a:t>Psycho</a:t>
            </a:r>
            <a:r>
              <a:rPr lang="nl-NL" b="1" u="sng" dirty="0"/>
              <a:t> sociale gevolgen 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504056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Lichaam is verminkt.</a:t>
            </a:r>
          </a:p>
          <a:p>
            <a:r>
              <a:rPr lang="nl-NL" dirty="0"/>
              <a:t>Onzeker voelen.</a:t>
            </a:r>
          </a:p>
          <a:p>
            <a:r>
              <a:rPr lang="nl-NL" dirty="0"/>
              <a:t>Invloed sociaal leven ,altijd rekening houden met verwisselen opvangmateriaal.</a:t>
            </a:r>
          </a:p>
          <a:p>
            <a:r>
              <a:rPr lang="nl-NL" dirty="0"/>
              <a:t>Uitoefenen beroep.</a:t>
            </a:r>
          </a:p>
          <a:p>
            <a:r>
              <a:rPr lang="nl-NL" dirty="0"/>
              <a:t>Niet zwaar tillen.</a:t>
            </a:r>
          </a:p>
          <a:p>
            <a:r>
              <a:rPr lang="nl-NL" dirty="0"/>
              <a:t>Seksualiteit.</a:t>
            </a:r>
          </a:p>
          <a:p>
            <a:r>
              <a:rPr lang="nl-NL"/>
              <a:t>Schaamte.</a:t>
            </a:r>
            <a:endParaRPr lang="nl-NL" dirty="0"/>
          </a:p>
          <a:p>
            <a:r>
              <a:rPr lang="nl-NL" dirty="0"/>
              <a:t>Als verzorgende geduldig en empathie tonen.</a:t>
            </a:r>
          </a:p>
          <a:p>
            <a:r>
              <a:rPr lang="nl-NL" dirty="0"/>
              <a:t>Goed luisteren, openstaan problemen.</a:t>
            </a:r>
          </a:p>
          <a:p>
            <a:r>
              <a:rPr lang="nl-NL" dirty="0"/>
              <a:t>Soms deskundige hulp inschakelen voor de juiste begeleiding en voorlichting.</a:t>
            </a:r>
          </a:p>
        </p:txBody>
      </p:sp>
    </p:spTree>
    <p:extLst>
      <p:ext uri="{BB962C8B-B14F-4D97-AF65-F5344CB8AC3E}">
        <p14:creationId xmlns:p14="http://schemas.microsoft.com/office/powerpoint/2010/main" val="2049109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99992" y="2348880"/>
            <a:ext cx="3811960" cy="2304256"/>
          </a:xfrm>
        </p:spPr>
        <p:txBody>
          <a:bodyPr>
            <a:normAutofit/>
          </a:bodyPr>
          <a:lstStyle/>
          <a:p>
            <a:br>
              <a:rPr lang="nl-NL" sz="2000" b="1" dirty="0"/>
            </a:br>
            <a:br>
              <a:rPr lang="nl-NL" sz="2000" b="1" dirty="0"/>
            </a:br>
            <a:r>
              <a:rPr lang="nl-NL" sz="2000" b="1" dirty="0"/>
              <a:t>DARMSPOELEN(irrigeren)</a:t>
            </a:r>
            <a:br>
              <a:rPr lang="nl-NL" sz="2000" b="1" dirty="0"/>
            </a:br>
            <a:r>
              <a:rPr lang="nl-NL" sz="2000" b="1" dirty="0"/>
              <a:t>maag spoelingen</a:t>
            </a:r>
            <a:br>
              <a:rPr lang="nl-NL" sz="2000" b="1" dirty="0"/>
            </a:br>
            <a:br>
              <a:rPr lang="nl-NL" sz="2000" b="1" dirty="0"/>
            </a:br>
            <a:r>
              <a:rPr lang="nl-NL" sz="2000" b="1" dirty="0"/>
              <a:t>IRRIGEREN VAGINA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16016" y="5373216"/>
            <a:ext cx="3600400" cy="914400"/>
          </a:xfrm>
        </p:spPr>
        <p:txBody>
          <a:bodyPr>
            <a:normAutofit/>
          </a:bodyPr>
          <a:lstStyle/>
          <a:p>
            <a:r>
              <a:rPr lang="nl-NL" b="1" dirty="0"/>
              <a:t>hoofdstuk 19 boek </a:t>
            </a:r>
            <a:r>
              <a:rPr lang="nl-NL" b="1" dirty="0" err="1"/>
              <a:t>vth</a:t>
            </a: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1268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4664"/>
            <a:ext cx="3423642" cy="55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75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332656"/>
            <a:ext cx="7024744" cy="792088"/>
          </a:xfrm>
        </p:spPr>
        <p:txBody>
          <a:bodyPr>
            <a:normAutofit/>
          </a:bodyPr>
          <a:lstStyle/>
          <a:p>
            <a:r>
              <a:rPr lang="nl-NL" b="1" u="sng" dirty="0"/>
              <a:t>irrigeren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052736"/>
            <a:ext cx="7776864" cy="5256584"/>
          </a:xfrm>
        </p:spPr>
        <p:txBody>
          <a:bodyPr>
            <a:normAutofit/>
          </a:bodyPr>
          <a:lstStyle/>
          <a:p>
            <a:r>
              <a:rPr lang="nl-NL" b="1" dirty="0"/>
              <a:t>Spoelen stoma.</a:t>
            </a:r>
          </a:p>
          <a:p>
            <a:r>
              <a:rPr lang="nl-NL" dirty="0"/>
              <a:t>Hierdoor ontlasting grotendeels onder controle.</a:t>
            </a:r>
          </a:p>
          <a:p>
            <a:r>
              <a:rPr lang="nl-NL" dirty="0"/>
              <a:t>Via stoma:</a:t>
            </a:r>
          </a:p>
          <a:p>
            <a:r>
              <a:rPr lang="nl-NL" dirty="0"/>
              <a:t>1/2ltr water op lichaamstemperatuur in de stoma langzaam ingebracht.</a:t>
            </a:r>
          </a:p>
          <a:p>
            <a:r>
              <a:rPr lang="nl-NL" dirty="0"/>
              <a:t>Darm zet uit en zenuwen worden geprikkeld.</a:t>
            </a:r>
          </a:p>
          <a:p>
            <a:r>
              <a:rPr lang="nl-NL" dirty="0"/>
              <a:t>Dit doe je 2 maal achter elkaar.</a:t>
            </a:r>
          </a:p>
          <a:p>
            <a:r>
              <a:rPr lang="nl-NL" b="1" dirty="0"/>
              <a:t>Voordeel:</a:t>
            </a:r>
          </a:p>
          <a:p>
            <a:r>
              <a:rPr lang="nl-NL" dirty="0"/>
              <a:t>24 uur of langer vrij van ontlasting.</a:t>
            </a:r>
          </a:p>
          <a:p>
            <a:r>
              <a:rPr lang="nl-NL" b="1"/>
              <a:t>nadeel</a:t>
            </a:r>
            <a:r>
              <a:rPr lang="nl-NL" b="1" dirty="0"/>
              <a:t>:</a:t>
            </a:r>
          </a:p>
          <a:p>
            <a:r>
              <a:rPr lang="nl-NL" dirty="0"/>
              <a:t>Veel tijd(1 uur).</a:t>
            </a:r>
          </a:p>
          <a:p>
            <a:r>
              <a:rPr lang="nl-NL" dirty="0"/>
              <a:t>Soms flauwte in het begin.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8104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tomavereniging.nl/Content/Images/spoel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580"/>
            <a:ext cx="4104456" cy="581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94664"/>
            <a:ext cx="3423642" cy="55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675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Maagspoeling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Reiniging van de maag (binnen het uur)</a:t>
            </a:r>
          </a:p>
          <a:p>
            <a:r>
              <a:rPr lang="nl-NL" dirty="0"/>
              <a:t>Maagretentie bepalen</a:t>
            </a:r>
          </a:p>
          <a:p>
            <a:r>
              <a:rPr lang="nl-NL" dirty="0"/>
              <a:t>Voor een spoedoperatie</a:t>
            </a:r>
          </a:p>
          <a:p>
            <a:r>
              <a:rPr lang="nl-NL" dirty="0"/>
              <a:t>Maaginhoud onderzoek</a:t>
            </a:r>
          </a:p>
        </p:txBody>
      </p:sp>
    </p:spTree>
    <p:extLst>
      <p:ext uri="{BB962C8B-B14F-4D97-AF65-F5344CB8AC3E}">
        <p14:creationId xmlns:p14="http://schemas.microsoft.com/office/powerpoint/2010/main" val="4114788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MAAGSPOELSET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2060848"/>
            <a:ext cx="3384376" cy="3384376"/>
          </a:xfrm>
        </p:spPr>
      </p:pic>
    </p:spTree>
    <p:extLst>
      <p:ext uri="{BB962C8B-B14F-4D97-AF65-F5344CB8AC3E}">
        <p14:creationId xmlns:p14="http://schemas.microsoft.com/office/powerpoint/2010/main" val="802895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 (bij vergiftiging)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Slang wordt in gebracht meestal via mond naar maag</a:t>
            </a:r>
          </a:p>
          <a:p>
            <a:r>
              <a:rPr lang="nl-NL" dirty="0"/>
              <a:t>Maaginhoud wordt opgezogen</a:t>
            </a:r>
          </a:p>
          <a:p>
            <a:r>
              <a:rPr lang="nl-NL" dirty="0"/>
              <a:t>Actieve kool (norit) om giftige stoffen te binden</a:t>
            </a:r>
          </a:p>
          <a:p>
            <a:r>
              <a:rPr lang="nl-NL" dirty="0"/>
              <a:t>Na 30 min zoutoplossing inspuiten en weer opzuigen net zolang tot vloeistof helder is.</a:t>
            </a:r>
          </a:p>
          <a:p>
            <a:r>
              <a:rPr lang="nl-NL" dirty="0"/>
              <a:t>Actieve kool</a:t>
            </a:r>
          </a:p>
          <a:p>
            <a:r>
              <a:rPr lang="nl-NL" dirty="0"/>
              <a:t>Slang verwijderen</a:t>
            </a:r>
          </a:p>
        </p:txBody>
      </p:sp>
    </p:spTree>
    <p:extLst>
      <p:ext uri="{BB962C8B-B14F-4D97-AF65-F5344CB8AC3E}">
        <p14:creationId xmlns:p14="http://schemas.microsoft.com/office/powerpoint/2010/main" val="4000372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Slang in luchtwegen (longontsteking)</a:t>
            </a:r>
          </a:p>
          <a:p>
            <a:r>
              <a:rPr lang="nl-NL" dirty="0"/>
              <a:t>Beschadiging slokdarm/maag</a:t>
            </a:r>
          </a:p>
        </p:txBody>
      </p:sp>
    </p:spTree>
    <p:extLst>
      <p:ext uri="{BB962C8B-B14F-4D97-AF65-F5344CB8AC3E}">
        <p14:creationId xmlns:p14="http://schemas.microsoft.com/office/powerpoint/2010/main" val="1172526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Darm spoeling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Obstipatie opheffen</a:t>
            </a:r>
          </a:p>
          <a:p>
            <a:r>
              <a:rPr lang="nl-NL" dirty="0"/>
              <a:t>Voorbereiding op onderzoek/operatie</a:t>
            </a:r>
          </a:p>
          <a:p>
            <a:r>
              <a:rPr lang="nl-NL" dirty="0"/>
              <a:t>Toedienen van medicijnen  </a:t>
            </a:r>
          </a:p>
          <a:p>
            <a:r>
              <a:rPr lang="nl-NL" dirty="0"/>
              <a:t>Blijvende fecale incontinentie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84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1143000"/>
          </a:xfrm>
        </p:spPr>
        <p:txBody>
          <a:bodyPr/>
          <a:lstStyle/>
          <a:p>
            <a:r>
              <a:rPr lang="nl-NL" b="1" u="sng" dirty="0"/>
              <a:t>Stoma op de darm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2132856"/>
            <a:ext cx="6849209" cy="3699773"/>
          </a:xfrm>
        </p:spPr>
        <p:txBody>
          <a:bodyPr/>
          <a:lstStyle/>
          <a:p>
            <a:r>
              <a:rPr lang="nl-NL" dirty="0"/>
              <a:t>Wanneer?</a:t>
            </a:r>
          </a:p>
          <a:p>
            <a:r>
              <a:rPr lang="nl-NL" b="1" dirty="0"/>
              <a:t>Chronische ontsteking</a:t>
            </a:r>
          </a:p>
          <a:p>
            <a:r>
              <a:rPr lang="nl-NL" b="1" dirty="0"/>
              <a:t>Kwaadaardige tumoren</a:t>
            </a:r>
          </a:p>
          <a:p>
            <a:r>
              <a:rPr lang="nl-NL" b="1" dirty="0"/>
              <a:t>Aangeboren afwijkingen</a:t>
            </a:r>
          </a:p>
          <a:p>
            <a:r>
              <a:rPr lang="nl-NL" b="1" dirty="0"/>
              <a:t>Beschadiging door ongeval.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37761"/>
            <a:ext cx="2959224" cy="38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86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DARMSPOELSET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464496" cy="2880320"/>
          </a:xfrm>
        </p:spPr>
      </p:pic>
    </p:spTree>
    <p:extLst>
      <p:ext uri="{BB962C8B-B14F-4D97-AF65-F5344CB8AC3E}">
        <p14:creationId xmlns:p14="http://schemas.microsoft.com/office/powerpoint/2010/main" val="539232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werkwijze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772816"/>
            <a:ext cx="7065233" cy="4059813"/>
          </a:xfrm>
        </p:spPr>
        <p:txBody>
          <a:bodyPr>
            <a:normAutofit fontScale="92500"/>
          </a:bodyPr>
          <a:lstStyle/>
          <a:p>
            <a:r>
              <a:rPr lang="nl-NL" dirty="0"/>
              <a:t>Een hoeveelheid vloeistof (kraanwater, Nacl, Glucose 20% of voorgeschreven vloeistof) via de anus in rectum m.b.v. rectumcanule</a:t>
            </a:r>
          </a:p>
          <a:p>
            <a:r>
              <a:rPr lang="nl-NL" dirty="0"/>
              <a:t>Linkerzij of knie – elleboog</a:t>
            </a:r>
          </a:p>
          <a:p>
            <a:r>
              <a:rPr lang="nl-NL" dirty="0"/>
              <a:t>houding (emotioneel belastend voor Zv</a:t>
            </a:r>
          </a:p>
          <a:p>
            <a:r>
              <a:rPr lang="nl-NL" dirty="0"/>
              <a:t>Glijmiddel op canule</a:t>
            </a:r>
          </a:p>
          <a:p>
            <a:r>
              <a:rPr lang="nl-NL" dirty="0"/>
              <a:t>Spoelvloeistof op lichaamstemperatuur</a:t>
            </a:r>
          </a:p>
          <a:p>
            <a:r>
              <a:rPr lang="nl-NL" dirty="0"/>
              <a:t>Zv laten zuchten bij inbrengen canule, bij aambeien Zv even laten persen.</a:t>
            </a:r>
          </a:p>
          <a:p>
            <a:r>
              <a:rPr lang="nl-NL" dirty="0"/>
              <a:t>Zolang mogelijk inhouden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921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Darmkrampen</a:t>
            </a:r>
          </a:p>
          <a:p>
            <a:pPr lvl="0"/>
            <a:r>
              <a:rPr lang="nl-NL" dirty="0"/>
              <a:t>Onwel worden en / of collaberen</a:t>
            </a:r>
          </a:p>
          <a:p>
            <a:pPr lvl="0"/>
            <a:r>
              <a:rPr lang="nl-NL" dirty="0"/>
              <a:t>Bloedinkjes t.g.v. aambeien</a:t>
            </a:r>
          </a:p>
          <a:p>
            <a:pPr lvl="0"/>
            <a:r>
              <a:rPr lang="nl-NL" dirty="0"/>
              <a:t>Darmperforatie ten gevolge van het geforceerd inbrengen van de katheter.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1081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Vagina irrigeren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Vaginale infectie bestrijden</a:t>
            </a:r>
          </a:p>
          <a:p>
            <a:r>
              <a:rPr lang="nl-NL" dirty="0"/>
              <a:t>Vagina pre-operatief desinfecteren </a:t>
            </a:r>
          </a:p>
          <a:p>
            <a:r>
              <a:rPr lang="nl-NL" dirty="0"/>
              <a:t>Het stoppen van een bloeding (koude vloeistof) </a:t>
            </a:r>
          </a:p>
          <a:p>
            <a:r>
              <a:rPr lang="nl-NL" dirty="0"/>
              <a:t>Pijn  verlichten (warme vloeistof)</a:t>
            </a:r>
          </a:p>
        </p:txBody>
      </p:sp>
    </p:spTree>
    <p:extLst>
      <p:ext uri="{BB962C8B-B14F-4D97-AF65-F5344CB8AC3E}">
        <p14:creationId xmlns:p14="http://schemas.microsoft.com/office/powerpoint/2010/main" val="2631529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VAGINALE IRRIGATIESET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4536504" cy="3240360"/>
          </a:xfrm>
        </p:spPr>
      </p:pic>
    </p:spTree>
    <p:extLst>
      <p:ext uri="{BB962C8B-B14F-4D97-AF65-F5344CB8AC3E}">
        <p14:creationId xmlns:p14="http://schemas.microsoft.com/office/powerpoint/2010/main" val="3633165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Werkwijze: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Hou rekening met intieme karakter van handeling</a:t>
            </a:r>
          </a:p>
          <a:p>
            <a:r>
              <a:rPr lang="nl-NL" dirty="0"/>
              <a:t>Vloeistof  40/43 graden (temperatuur van vagina)</a:t>
            </a:r>
          </a:p>
          <a:p>
            <a:r>
              <a:rPr lang="nl-NL" dirty="0"/>
              <a:t>Breng glijmiddel op canule</a:t>
            </a:r>
          </a:p>
          <a:p>
            <a:r>
              <a:rPr lang="nl-NL" dirty="0"/>
              <a:t>Breng canule 5 tot 6 cm in, in een hoek van 45 graden</a:t>
            </a:r>
          </a:p>
          <a:p>
            <a:r>
              <a:rPr lang="nl-NL" dirty="0"/>
              <a:t>Breng vloeistof in</a:t>
            </a:r>
          </a:p>
          <a:p>
            <a:r>
              <a:rPr lang="nl-NL" dirty="0"/>
              <a:t>Draai canule i.v.m. bereiken hele vagina</a:t>
            </a:r>
          </a:p>
          <a:p>
            <a:r>
              <a:rPr lang="nl-NL" dirty="0"/>
              <a:t>Verwijder canule</a:t>
            </a:r>
          </a:p>
        </p:txBody>
      </p:sp>
    </p:spTree>
    <p:extLst>
      <p:ext uri="{BB962C8B-B14F-4D97-AF65-F5344CB8AC3E}">
        <p14:creationId xmlns:p14="http://schemas.microsoft.com/office/powerpoint/2010/main" val="701870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Beschadiging slijmvlies van de vagina</a:t>
            </a:r>
          </a:p>
        </p:txBody>
      </p:sp>
    </p:spTree>
    <p:extLst>
      <p:ext uri="{BB962C8B-B14F-4D97-AF65-F5344CB8AC3E}">
        <p14:creationId xmlns:p14="http://schemas.microsoft.com/office/powerpoint/2010/main" val="10229596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opdrachten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Verwerkingsopdrachten bij HS18 op blz. 150-151 boek </a:t>
            </a:r>
            <a:r>
              <a:rPr lang="nl-NL" b="1" dirty="0" err="1"/>
              <a:t>vth</a:t>
            </a:r>
            <a:endParaRPr lang="nl-NL" b="1" dirty="0"/>
          </a:p>
          <a:p>
            <a:r>
              <a:rPr lang="en-US" b="1" dirty="0" err="1"/>
              <a:t>Hs</a:t>
            </a:r>
            <a:r>
              <a:rPr lang="en-US" b="1" dirty="0"/>
              <a:t> 19 </a:t>
            </a:r>
            <a:r>
              <a:rPr lang="en-US" b="1" dirty="0" err="1"/>
              <a:t>boek</a:t>
            </a:r>
            <a:r>
              <a:rPr lang="en-US" b="1" dirty="0"/>
              <a:t> </a:t>
            </a:r>
            <a:r>
              <a:rPr lang="en-US" b="1" dirty="0" err="1"/>
              <a:t>vth</a:t>
            </a:r>
            <a:endParaRPr lang="en-US" b="1" dirty="0"/>
          </a:p>
          <a:p>
            <a:r>
              <a:rPr lang="en-US" b="1" dirty="0" err="1"/>
              <a:t>Hs</a:t>
            </a:r>
            <a:r>
              <a:rPr lang="en-US" b="1" dirty="0"/>
              <a:t> 26 </a:t>
            </a:r>
            <a:r>
              <a:rPr lang="en-US" b="1" dirty="0" err="1"/>
              <a:t>boek</a:t>
            </a:r>
            <a:r>
              <a:rPr lang="en-US" b="1" dirty="0"/>
              <a:t> </a:t>
            </a:r>
            <a:r>
              <a:rPr lang="en-US" b="1" dirty="0" err="1"/>
              <a:t>vvt</a:t>
            </a:r>
            <a:r>
              <a:rPr lang="en-US" b="1" dirty="0"/>
              <a:t> 1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083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8682" cy="1008112"/>
          </a:xfrm>
        </p:spPr>
        <p:txBody>
          <a:bodyPr>
            <a:normAutofit fontScale="90000"/>
          </a:bodyPr>
          <a:lstStyle/>
          <a:p>
            <a:r>
              <a:rPr lang="nl-NL" b="1" u="sng" dirty="0"/>
              <a:t>Colostoma/dikke darmstoma:</a:t>
            </a:r>
            <a:br>
              <a:rPr lang="nl-NL" b="1" u="sng" dirty="0"/>
            </a:b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544616"/>
          </a:xfrm>
        </p:spPr>
        <p:txBody>
          <a:bodyPr/>
          <a:lstStyle/>
          <a:p>
            <a:r>
              <a:rPr lang="nl-NL" dirty="0"/>
              <a:t>Gedeelte dikke darm </a:t>
            </a:r>
            <a:r>
              <a:rPr lang="nl-NL" dirty="0" err="1"/>
              <a:t>weggenomen,vaak</a:t>
            </a:r>
            <a:r>
              <a:rPr lang="nl-NL" dirty="0"/>
              <a:t> door: </a:t>
            </a:r>
            <a:r>
              <a:rPr lang="nl-NL" b="1" dirty="0"/>
              <a:t>darmkanker</a:t>
            </a:r>
          </a:p>
          <a:p>
            <a:r>
              <a:rPr lang="nl-NL" b="1" dirty="0"/>
              <a:t>diverticulitis. </a:t>
            </a:r>
          </a:p>
          <a:p>
            <a:r>
              <a:rPr lang="nl-NL" b="1" dirty="0"/>
              <a:t> colitis ulcerosa</a:t>
            </a:r>
            <a:r>
              <a:rPr lang="nl-NL" dirty="0"/>
              <a:t> :begint in de endeldarm en kan later voorkomen in (alleen) de hele dikke darm. </a:t>
            </a:r>
          </a:p>
          <a:p>
            <a:r>
              <a:rPr lang="nl-NL" b="1" dirty="0"/>
              <a:t>De ziekte van </a:t>
            </a:r>
            <a:r>
              <a:rPr lang="nl-NL" b="1" dirty="0" err="1"/>
              <a:t>Crohn</a:t>
            </a:r>
            <a:r>
              <a:rPr lang="nl-NL" dirty="0"/>
              <a:t>: is een chronische darmontsteking die kan voorkomen van slokdarm tot endeldarm.</a:t>
            </a:r>
          </a:p>
          <a:p>
            <a:r>
              <a:rPr lang="nl-NL" b="1" dirty="0"/>
              <a:t>Slechte darmfunctie </a:t>
            </a:r>
            <a:r>
              <a:rPr lang="nl-NL" dirty="0"/>
              <a:t>en </a:t>
            </a:r>
            <a:r>
              <a:rPr lang="nl-NL" b="1" dirty="0"/>
              <a:t>incontinentie.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760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nl-NL" b="1" u="sng" dirty="0"/>
              <a:t>ileostoma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7776864" cy="4752528"/>
          </a:xfrm>
        </p:spPr>
        <p:txBody>
          <a:bodyPr/>
          <a:lstStyle/>
          <a:p>
            <a:r>
              <a:rPr lang="nl-NL" dirty="0"/>
              <a:t>Dunne darm stoma</a:t>
            </a:r>
          </a:p>
          <a:p>
            <a:r>
              <a:rPr lang="nl-NL" dirty="0"/>
              <a:t>Bij een ileostoma-operatie wordt een deel van de dunne darm (ileum) naar het oppervlak van de buik gebracht om een stoma (opening) te vormen. </a:t>
            </a:r>
          </a:p>
          <a:p>
            <a:r>
              <a:rPr lang="nl-NL" dirty="0"/>
              <a:t>Een ileostoma wordt gewoonlijk aangebracht aan de rechterzijde van de buik, </a:t>
            </a:r>
          </a:p>
          <a:p>
            <a:r>
              <a:rPr lang="nl-NL" dirty="0"/>
              <a:t>maar kan in sommige gevallen links worden aangelegd.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7"/>
            <a:ext cx="3024336" cy="17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59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filmpje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hoe is het om een stoma te hebben.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221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89168"/>
          </a:xfrm>
        </p:spPr>
        <p:txBody>
          <a:bodyPr/>
          <a:lstStyle/>
          <a:p>
            <a:r>
              <a:rPr lang="nl-NL" b="1" dirty="0"/>
              <a:t>stoma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071" y="908720"/>
            <a:ext cx="230912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24744"/>
            <a:ext cx="8458901" cy="5256584"/>
          </a:xfrm>
        </p:spPr>
        <p:txBody>
          <a:bodyPr>
            <a:normAutofit/>
          </a:bodyPr>
          <a:lstStyle/>
          <a:p>
            <a:r>
              <a:rPr lang="nl-NL" b="1" dirty="0"/>
              <a:t>Enkelloops eindstandige </a:t>
            </a:r>
            <a:r>
              <a:rPr lang="nl-NL" b="1" dirty="0" err="1"/>
              <a:t>stoma,:er</a:t>
            </a:r>
            <a:r>
              <a:rPr lang="nl-NL" b="1" dirty="0"/>
              <a:t> is 1 opening </a:t>
            </a:r>
            <a:r>
              <a:rPr lang="nl-NL" dirty="0" err="1"/>
              <a:t>aanwezig,blijvend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b="1" dirty="0"/>
              <a:t>Tijdelijk </a:t>
            </a:r>
            <a:r>
              <a:rPr lang="nl-NL" b="1" dirty="0" err="1"/>
              <a:t>stoma:</a:t>
            </a:r>
            <a:r>
              <a:rPr lang="nl-NL" dirty="0" err="1"/>
              <a:t>vaak</a:t>
            </a:r>
            <a:r>
              <a:rPr lang="nl-NL" dirty="0"/>
              <a:t> 2 darmopeningen.</a:t>
            </a:r>
          </a:p>
          <a:p>
            <a:r>
              <a:rPr lang="nl-NL" dirty="0"/>
              <a:t>1 voor ontlasting ,1 voor slijm.(</a:t>
            </a:r>
            <a:r>
              <a:rPr lang="nl-NL" b="1" dirty="0"/>
              <a:t>dubbelloopse stoma).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r>
              <a:rPr lang="nl-NL" b="1" dirty="0"/>
              <a:t>Enkelloops stoma: </a:t>
            </a:r>
            <a:r>
              <a:rPr lang="nl-NL" dirty="0"/>
              <a:t>een opening maar niet </a:t>
            </a:r>
            <a:r>
              <a:rPr lang="nl-NL" dirty="0" err="1"/>
              <a:t>eindstandig,dus</a:t>
            </a:r>
            <a:r>
              <a:rPr lang="nl-NL" dirty="0"/>
              <a:t> niet aan het eind van de darm.</a:t>
            </a:r>
            <a:endParaRPr lang="nl-NL" b="1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93" y="3933056"/>
            <a:ext cx="1546133" cy="15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03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Stomaplug colonstoma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Bestaat uit een schuimgedeelte welke in de stoma gaat en een afdekkende </a:t>
            </a:r>
            <a:r>
              <a:rPr lang="nl-NL" dirty="0" err="1"/>
              <a:t>kleeflaag</a:t>
            </a:r>
            <a:r>
              <a:rPr lang="nl-NL" dirty="0"/>
              <a:t> met filter.</a:t>
            </a:r>
          </a:p>
          <a:p>
            <a:r>
              <a:rPr lang="nl-NL" dirty="0"/>
              <a:t>Alleen tijdelijk.</a:t>
            </a:r>
          </a:p>
          <a:p>
            <a:r>
              <a:rPr lang="nl-NL" dirty="0"/>
              <a:t>Alleen bij eindstandig colonstoma</a:t>
            </a:r>
          </a:p>
          <a:p>
            <a:r>
              <a:rPr lang="nl-NL" dirty="0"/>
              <a:t>Stevige ontlasting en niet vaker dan 3 x p/d.</a:t>
            </a:r>
          </a:p>
          <a:p>
            <a:r>
              <a:rPr lang="nl-NL" dirty="0"/>
              <a:t>Sociaal vrijer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97152"/>
            <a:ext cx="3744416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641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260</TotalTime>
  <Words>1214</Words>
  <Application>Microsoft Office PowerPoint</Application>
  <PresentationFormat>Diavoorstelling (4:3)</PresentationFormat>
  <Paragraphs>239</Paragraphs>
  <Slides>47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1" baseType="lpstr">
      <vt:lpstr>Calibri</vt:lpstr>
      <vt:lpstr>Century Gothic</vt:lpstr>
      <vt:lpstr>Wingdings 2</vt:lpstr>
      <vt:lpstr>Austin</vt:lpstr>
      <vt:lpstr>Verpleegtechnische vaardigheden</vt:lpstr>
      <vt:lpstr>Stoma/stomata</vt:lpstr>
      <vt:lpstr>PowerPoint-presentatie</vt:lpstr>
      <vt:lpstr>Stoma op de darm</vt:lpstr>
      <vt:lpstr>Colostoma/dikke darmstoma: </vt:lpstr>
      <vt:lpstr>ileostoma</vt:lpstr>
      <vt:lpstr>filmpje</vt:lpstr>
      <vt:lpstr>stoma</vt:lpstr>
      <vt:lpstr>Stomaplug colonstoma</vt:lpstr>
      <vt:lpstr>Continent  ileostoma/kock-pouch</vt:lpstr>
      <vt:lpstr>Kock pouch</vt:lpstr>
      <vt:lpstr>Continent ileostoma</vt:lpstr>
      <vt:lpstr>Continent ileostoma</vt:lpstr>
      <vt:lpstr>ileostoma</vt:lpstr>
      <vt:lpstr>colonstoma</vt:lpstr>
      <vt:lpstr>Stoma zakjes</vt:lpstr>
      <vt:lpstr>Eisen opvangmateriaal</vt:lpstr>
      <vt:lpstr>systemen</vt:lpstr>
      <vt:lpstr>benodigheden</vt:lpstr>
      <vt:lpstr>irrigeren</vt:lpstr>
      <vt:lpstr>PowerPoint-presentatie</vt:lpstr>
      <vt:lpstr>huidverzorging</vt:lpstr>
      <vt:lpstr>voeding</vt:lpstr>
      <vt:lpstr>Urine wegen man/vrouw</vt:lpstr>
      <vt:lpstr>Urostoma/ureter praeternaturalis(u.p.)</vt:lpstr>
      <vt:lpstr>Waar urostoma:</vt:lpstr>
      <vt:lpstr>Opvangsysteem u.p.</vt:lpstr>
      <vt:lpstr>PowerPoint-presentatie</vt:lpstr>
      <vt:lpstr>Continent urostoma</vt:lpstr>
      <vt:lpstr>Psycho sociale gevolgen stoma</vt:lpstr>
      <vt:lpstr>  DARMSPOELEN(irrigeren) maag spoelingen  IRRIGEREN VAGINA</vt:lpstr>
      <vt:lpstr>PowerPoint-presentatie</vt:lpstr>
      <vt:lpstr>irrigeren</vt:lpstr>
      <vt:lpstr>PowerPoint-presentatie</vt:lpstr>
      <vt:lpstr>Waarom Maagspoeling</vt:lpstr>
      <vt:lpstr>MAAGSPOELSET</vt:lpstr>
      <vt:lpstr>werkwijze (bij vergiftiging)</vt:lpstr>
      <vt:lpstr>COMPLICATIES</vt:lpstr>
      <vt:lpstr>Darm spoeling</vt:lpstr>
      <vt:lpstr>DARMSPOELSET</vt:lpstr>
      <vt:lpstr>werkwijze</vt:lpstr>
      <vt:lpstr>COMPLICATIES</vt:lpstr>
      <vt:lpstr>Vagina irrigeren</vt:lpstr>
      <vt:lpstr>VAGINALE IRRIGATIESET</vt:lpstr>
      <vt:lpstr>Werkwijze:</vt:lpstr>
      <vt:lpstr>COMPLICATIES</vt:lpstr>
      <vt:lpstr>opdrachten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Verpleegtechnische vaardigheden</dc:title>
  <dc:creator>Cate,J.H.M. ten</dc:creator>
  <cp:lastModifiedBy>Henrieke Groenewold</cp:lastModifiedBy>
  <cp:revision>26</cp:revision>
  <dcterms:created xsi:type="dcterms:W3CDTF">2013-03-12T12:59:00Z</dcterms:created>
  <dcterms:modified xsi:type="dcterms:W3CDTF">2016-09-27T10:35:14Z</dcterms:modified>
</cp:coreProperties>
</file>